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9"/>
  </p:notesMasterIdLst>
  <p:sldIdLst>
    <p:sldId id="256" r:id="rId3"/>
    <p:sldId id="259" r:id="rId4"/>
    <p:sldId id="315" r:id="rId5"/>
    <p:sldId id="316" r:id="rId6"/>
    <p:sldId id="261" r:id="rId7"/>
    <p:sldId id="276" r:id="rId8"/>
    <p:sldId id="262" r:id="rId9"/>
    <p:sldId id="260" r:id="rId10"/>
    <p:sldId id="257" r:id="rId11"/>
    <p:sldId id="307" r:id="rId12"/>
    <p:sldId id="266" r:id="rId13"/>
    <p:sldId id="322" r:id="rId14"/>
    <p:sldId id="323" r:id="rId15"/>
    <p:sldId id="300" r:id="rId16"/>
    <p:sldId id="302" r:id="rId17"/>
    <p:sldId id="304" r:id="rId18"/>
    <p:sldId id="265" r:id="rId19"/>
    <p:sldId id="291" r:id="rId20"/>
    <p:sldId id="292" r:id="rId21"/>
    <p:sldId id="303" r:id="rId22"/>
    <p:sldId id="294" r:id="rId23"/>
    <p:sldId id="314" r:id="rId24"/>
    <p:sldId id="298" r:id="rId25"/>
    <p:sldId id="320" r:id="rId26"/>
    <p:sldId id="293" r:id="rId27"/>
    <p:sldId id="306" r:id="rId28"/>
    <p:sldId id="308" r:id="rId29"/>
    <p:sldId id="324" r:id="rId30"/>
    <p:sldId id="290" r:id="rId31"/>
    <p:sldId id="267" r:id="rId32"/>
    <p:sldId id="299" r:id="rId33"/>
    <p:sldId id="310" r:id="rId34"/>
    <p:sldId id="297" r:id="rId35"/>
    <p:sldId id="274" r:id="rId36"/>
    <p:sldId id="319" r:id="rId37"/>
    <p:sldId id="282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62" autoAdjust="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0B498-4001-4541-8082-9E4D9D1FD083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465E7-8238-4C09-B6B9-CB25AA6FDE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185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B32806-DDF3-4306-A6BA-E0E93C6312A4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282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97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138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739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5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49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62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505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24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427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24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940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23C8878-A8A4-4772-8A2F-5C32C572E26E}" type="datetimeFigureOut">
              <a:rPr lang="ru-RU" smtClean="0"/>
              <a:t>24.06.2019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2DCD30B-2171-4765-A402-A706DABB0F4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2F5897"/>
                </a:solidFill>
              </a:rPr>
              <a:pPr/>
              <a:t>24.06.2019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2F589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2F5897"/>
                </a:solidFill>
              </a:rPr>
              <a:pPr/>
              <a:t>‹#›</a:t>
            </a:fld>
            <a:endParaRPr lang="ru-RU">
              <a:solidFill>
                <a:srgbClr val="2F589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047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8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72008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МБДОУ  «ДЕТСКИЙ САД «РОДНИЧОК» П.Г.Т. КУЙБЫШЕВСКИЙ ЗАТОН»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КАМСКО -  УСТЬИНСКОГО РАЙОН  РЕСПУБЛИКИ ТАТАРСТАН 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1340768"/>
            <a:ext cx="7704856" cy="4392487"/>
          </a:xfrm>
        </p:spPr>
        <p:txBody>
          <a:bodyPr>
            <a:normAutofit fontScale="25000" lnSpcReduction="20000"/>
          </a:bodyPr>
          <a:lstStyle/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/>
              <a:t>)</a:t>
            </a:r>
            <a:endParaRPr lang="ru-RU" dirty="0" smtClean="0"/>
          </a:p>
          <a:p>
            <a:pPr algn="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Открыто  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в 1973 году, расположено по адресу:</a:t>
            </a:r>
          </a:p>
          <a:p>
            <a:pPr algn="r"/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поселок городского типа  Куйбышевский Затон</a:t>
            </a:r>
          </a:p>
          <a:p>
            <a:pPr algn="r"/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Камско-</a:t>
            </a:r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Устьинского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  <a:p>
            <a:pPr algn="r"/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 Республики Татарстан, </a:t>
            </a:r>
          </a:p>
          <a:p>
            <a:pPr algn="r"/>
            <a:r>
              <a:rPr lang="ru-RU" sz="8000" dirty="0" err="1">
                <a:latin typeface="Times New Roman" pitchFamily="18" charset="0"/>
                <a:cs typeface="Times New Roman" pitchFamily="18" charset="0"/>
              </a:rPr>
              <a:t>ул.Гагарина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, д. 10. </a:t>
            </a:r>
          </a:p>
          <a:p>
            <a:pPr algn="r"/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В 2015 году открыто новое здание</a:t>
            </a:r>
          </a:p>
          <a:p>
            <a:pPr algn="r"/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ул. Гагарина, д. 12.</a:t>
            </a:r>
          </a:p>
          <a:p>
            <a:pPr algn="r"/>
            <a:endParaRPr lang="ru-RU" sz="8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8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мест: 160</a:t>
            </a:r>
          </a:p>
          <a:p>
            <a:pPr algn="r"/>
            <a:r>
              <a:rPr lang="ru-RU" sz="8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Количество групп: 7</a:t>
            </a:r>
          </a:p>
          <a:p>
            <a:pPr algn="r"/>
            <a:r>
              <a:rPr lang="ru-RU" sz="80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Тип</a:t>
            </a:r>
            <a:r>
              <a:rPr lang="ru-RU" sz="80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 общеразвивающий</a:t>
            </a:r>
            <a:r>
              <a:rPr lang="ru-RU" sz="8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l"/>
            <a:r>
              <a:rPr lang="ru-RU" sz="9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 </a:t>
            </a:r>
          </a:p>
          <a:p>
            <a:pPr algn="l"/>
            <a:r>
              <a:rPr lang="ru-RU" sz="9600" dirty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(краткая </a:t>
            </a:r>
            <a:r>
              <a:rPr lang="ru-RU" sz="96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презентация)</a:t>
            </a:r>
            <a:endParaRPr lang="ru-RU" sz="9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9600" dirty="0" smtClean="0">
              <a:solidFill>
                <a:schemeClr val="tx1"/>
              </a:solidFill>
            </a:endParaRPr>
          </a:p>
          <a:p>
            <a:pPr algn="l"/>
            <a:endParaRPr lang="ru-RU" sz="9600" dirty="0">
              <a:solidFill>
                <a:schemeClr val="tx1"/>
              </a:solidFill>
            </a:endParaRPr>
          </a:p>
          <a:p>
            <a:pPr algn="l"/>
            <a:endParaRPr lang="ru-RU" sz="9600" dirty="0" smtClean="0">
              <a:solidFill>
                <a:schemeClr val="tx1"/>
              </a:solidFill>
            </a:endParaRPr>
          </a:p>
          <a:p>
            <a:pPr algn="r"/>
            <a:endParaRPr lang="ru-RU" dirty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15" y="2780928"/>
            <a:ext cx="3816424" cy="2376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5597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Музыкальные занятия</a:t>
            </a:r>
            <a:endParaRPr lang="ru-RU" dirty="0"/>
          </a:p>
        </p:txBody>
      </p:sp>
      <p:pic>
        <p:nvPicPr>
          <p:cNvPr id="5122" name="Picture 2" descr="C:\Users\User\Desktop\детский сад\Фото\муз руков\муз занятие 2 мл.гр\DSC066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3384376" cy="310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етский сад\Фото\муз руков\муз занятие 2 мл.гр\DSC066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845421" cy="3172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детский сад\Фото\муз руков\муз занятие 2 мл.гр\DSC067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159549"/>
            <a:ext cx="3955020" cy="266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382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373216"/>
            <a:ext cx="8352927" cy="1152128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/>
              <a:t>В здоровом теле –здоровый дух</a:t>
            </a:r>
            <a:endParaRPr lang="ru-RU" sz="4000" dirty="0"/>
          </a:p>
        </p:txBody>
      </p:sp>
      <p:pic>
        <p:nvPicPr>
          <p:cNvPr id="4098" name="Picture 2" descr="C:\Users\User\Desktop\Фото\разное\DSC057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844824"/>
            <a:ext cx="2808313" cy="245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\ср.гр 23 февраля\DSC060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102417"/>
            <a:ext cx="3070374" cy="245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Фото\23 февраля\DSC058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805" y="4072922"/>
            <a:ext cx="2680651" cy="230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9156" y="476672"/>
            <a:ext cx="71069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ФИЗИЧЕСКОЕ  РАЗВИТИЕ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3654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140968"/>
            <a:ext cx="8208911" cy="2374200"/>
          </a:xfrm>
        </p:spPr>
        <p:txBody>
          <a:bodyPr/>
          <a:lstStyle/>
          <a:p>
            <a:r>
              <a:rPr lang="ru-RU" dirty="0" smtClean="0"/>
              <a:t>Акция «Мы готовы к ГТО»</a:t>
            </a:r>
            <a:endParaRPr lang="ru-RU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12" y="459338"/>
            <a:ext cx="2736304" cy="2547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User\Desktop\ГТО\DSC003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38"/>
          <a:stretch/>
        </p:blipFill>
        <p:spPr bwMode="auto">
          <a:xfrm>
            <a:off x="2978698" y="1813593"/>
            <a:ext cx="2912031" cy="238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ГТО\DSC002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5" y="3968154"/>
            <a:ext cx="2982118" cy="2308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ГТО\DSC0027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423" y="1196752"/>
            <a:ext cx="2838896" cy="244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фото ясельная группа\20160229_10380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4433314"/>
            <a:ext cx="2855269" cy="2236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06" y="3968154"/>
            <a:ext cx="2833545" cy="2557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23928" y="323678"/>
            <a:ext cx="38681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готовы к ГТО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50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3645024"/>
            <a:ext cx="5328592" cy="1728192"/>
          </a:xfrm>
        </p:spPr>
        <p:txBody>
          <a:bodyPr>
            <a:normAutofit fontScale="90000"/>
          </a:bodyPr>
          <a:lstStyle/>
          <a:p>
            <a:r>
              <a:rPr lang="ru-RU" sz="2400" dirty="0" err="1"/>
              <a:t>Подготови</a:t>
            </a:r>
            <a:r>
              <a:rPr lang="ru-RU" sz="2400" dirty="0"/>
              <a:t> Подготовительная и старшая группа попробовали свои силы в сдаче норматива ГТО, </a:t>
            </a:r>
            <a:br>
              <a:rPr lang="ru-RU" sz="2400" dirty="0"/>
            </a:br>
            <a:r>
              <a:rPr lang="ru-RU" sz="2400" dirty="0"/>
              <a:t>родители поддержали Подготовительная и старшая группа попробовали свои силы в </a:t>
            </a: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3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Подготовительная и старшая группа попробовали свои силы </a:t>
            </a:r>
            <a: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сдаче </a:t>
            </a:r>
            <a: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норматива </a:t>
            </a:r>
            <a:r>
              <a:rPr lang="ru-RU" sz="3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ГТО, </a:t>
            </a:r>
            <a:br>
              <a:rPr lang="ru-RU" sz="3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31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поддержали!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>!</a:t>
            </a:r>
            <a:endParaRPr lang="ru-RU" sz="3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User\Desktop\ГТО\DSC003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00051"/>
            <a:ext cx="3384376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Desktop\ГТО\DSC0037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221088"/>
            <a:ext cx="355897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User\Desktop\ГТО\DSC0038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526805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7726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детский сад\Фото\фото разное\DSC061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61"/>
            <a:ext cx="2952328" cy="238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детский сад\Фото\логопед\Детский сад Осенний бал 07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3312368" cy="2245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детский сад\Фото\логопед\Детский сад Осенний бал 07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936465"/>
            <a:ext cx="2982118" cy="252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детский сад\Фото\Фото семинар\DSC0637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36465"/>
            <a:ext cx="3816424" cy="273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17223" y="332656"/>
            <a:ext cx="657346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Коррекционно-развивающей работы</a:t>
            </a:r>
            <a:endParaRPr lang="ru-RU" sz="3200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30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День матери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етский сад\Фото\День матери\2мл. группа\P10401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295232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етский сад\Фото\День матери\средняя гр\P104007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527042"/>
            <a:ext cx="309634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етский сад\Фото\День матери\Старшая группа\P10400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91737"/>
            <a:ext cx="35451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етский сад\Фото\День матери\Подготовительная группа\P104020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791737"/>
            <a:ext cx="323985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813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ОСЕННИЙ БАЛ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esktop\детский сад\Фото\Осенний бал 2014\Детский сад Осенний бал cт гр\Детский сад Осенний бал cт гр 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72816"/>
            <a:ext cx="3198018" cy="30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етский сад\Фото\Осенний бал 2014\подг. гр\Детский сад Осенний бал 0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20888"/>
            <a:ext cx="3270024" cy="37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325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568952" cy="1008112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 smtClean="0"/>
              <a:t> </a:t>
            </a:r>
            <a:r>
              <a:rPr lang="ru-RU" sz="3600" dirty="0" smtClean="0"/>
              <a:t>Педагоги творят не только с детьми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3347864" y="548680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                 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НОВЫЙ ГОД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етский сад\Фото\новый год 2014\новый год 1мл.гр\DSC055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3312367" cy="290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етский сад\Фото\новый год 2014\Новый год 2 мл. гр\DSC053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17" y="3903820"/>
            <a:ext cx="3168961" cy="2549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етский сад\Фото\новый год 2014\новый год ст. гр\DSC0542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1699068"/>
            <a:ext cx="2880850" cy="2204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детский сад\Фото\DSC0549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49691"/>
            <a:ext cx="2816923" cy="225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45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ПРАЗДНИК ДЛЯ ПАП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детский сад\Фото\23 февраля\DSC058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85604"/>
            <a:ext cx="262195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детский сад\Фото\2 мл.гр 23 февраля\DSC06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05064"/>
            <a:ext cx="2952327" cy="270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детский сад\Фото\23 февраля\DSC059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498075"/>
            <a:ext cx="2909983" cy="246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детский сад\Фото\ср.гр 23 февраля\DSC0603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2416" y="3778409"/>
            <a:ext cx="2981993" cy="274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503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ПРАЗДНИК ДЛЯ МАМ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детский сад\Фото\конкурс, 8 марта\DSC062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4320480" cy="2916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етский сад\Фото\конкурс, 8 марта\DSC062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564904"/>
            <a:ext cx="424847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43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етский сад\Фото\спектакль  Весеннее настроение\DSC06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446449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етский сад\Фото\Фото Масленица 2015\SAM_6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56" y="836712"/>
            <a:ext cx="4071251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60032" y="692696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У нас работают 13 педагогов </a:t>
            </a:r>
          </a:p>
          <a:p>
            <a:r>
              <a:rPr lang="ru-RU" sz="2000" dirty="0" smtClean="0"/>
              <a:t> </a:t>
            </a:r>
          </a:p>
          <a:p>
            <a:r>
              <a:rPr lang="ru-RU" sz="2000" dirty="0" smtClean="0"/>
              <a:t>Посещают --  130 детей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C:\Users\User\Desktop\Фото\детский сад\DSC056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61048"/>
            <a:ext cx="3960440" cy="2774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06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МАСЛЕНИЦА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етский сад\Фото\Фото Масленица 2015\SAM_67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324036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етский сад\Фото\Фото Масленица 2015\SAM_682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426468"/>
            <a:ext cx="3419872" cy="272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детский сад\Фото\Фото Масленица 2015\SAM_679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374" y="3789040"/>
            <a:ext cx="3131840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854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СПЕКТАКЛЬ 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«ВЕСЕННЕЕ НАСТРОЕНИЕ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146" name="Picture 2" descr="C:\Users\User\Desktop\детский сад\Фото\спектакль  Весеннее настроение\DSC066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3630984" cy="3388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етский сад\Фото\спектакль  Весеннее настроение\DSC066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92896"/>
            <a:ext cx="3846088" cy="3748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105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Регионально-национальный компонент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User\Desktop\детский сад\Фото\конкурс тат.яз 2014г\2 мл гр. Ибрагимова\DSC056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1590" y="1646088"/>
            <a:ext cx="2902300" cy="2200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детский сад\Фото\конкурс тат.яз 2014г\конкурс ст гр, Евсеева\DSC057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19095"/>
            <a:ext cx="3024336" cy="22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User\Desktop\детский сад\Фото\конкурс тат.яз 2014г\конкурс ср. гр. Глонина\DSC05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217102"/>
            <a:ext cx="3121833" cy="223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User\Desktop\детский сад\Фото\Фото семинар\DSC0634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882" y="1754773"/>
            <a:ext cx="2982118" cy="22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FOT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36" y="1759313"/>
            <a:ext cx="305462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937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5" y="4372168"/>
            <a:ext cx="7838256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/>
              <a:t>Изучаем татарский язык</a:t>
            </a:r>
            <a:endParaRPr lang="ru-RU" sz="4000" dirty="0"/>
          </a:p>
        </p:txBody>
      </p:sp>
      <p:pic>
        <p:nvPicPr>
          <p:cNvPr id="5122" name="Picture 2" descr="C:\Users\User\Desktop\Фото\тат яз\DSC052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0568" y="1792203"/>
            <a:ext cx="2694880" cy="259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Фото\конкурс тат.яз 2014г\конкурс Дильбар Анасовна\DSC057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1916832"/>
            <a:ext cx="2622871" cy="238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Фото\конкурс тат.яз 2014г\конкурс Дильбар Анасовна\DSC0572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20888"/>
            <a:ext cx="2838895" cy="223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59632" y="908720"/>
            <a:ext cx="65587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ИЗУЧАЕМ ТАТАРСКИЙ ЯЗЫК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5085184"/>
            <a:ext cx="70344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Дни татарского языка – вторник, четверг!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Просим Вас поддержать нас !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Ис</a:t>
            </a:r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әнм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булыгыз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вместо «Здравствуй» и «До свидания» скажи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960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5517232"/>
            <a:ext cx="6512511" cy="1152128"/>
          </a:xfrm>
        </p:spPr>
        <p:txBody>
          <a:bodyPr/>
          <a:lstStyle/>
          <a:p>
            <a:r>
              <a:rPr lang="ru-RU" dirty="0" err="1" smtClean="0"/>
              <a:t>Нвруз</a:t>
            </a:r>
            <a:endParaRPr lang="ru-RU" dirty="0"/>
          </a:p>
        </p:txBody>
      </p:sp>
      <p:pic>
        <p:nvPicPr>
          <p:cNvPr id="4098" name="Picture 2" descr="C:\Users\userpc\Desktop\детский сад\Фото\Навруз\DSC0009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82" y="980728"/>
            <a:ext cx="2880320" cy="2592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pc\Desktop\детский сад\Фото\Навруз\DSC001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3126928" cy="252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pc\Desktop\детский сад\Фото\Навруз\DSC001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21" y="3825044"/>
            <a:ext cx="341496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userpc\Desktop\детский сад\Фото\Навруз\DSC0013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185084"/>
            <a:ext cx="33429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03681" y="764704"/>
            <a:ext cx="32206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Навруз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80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Г. ТУКАЙ </a:t>
            </a:r>
            <a:endParaRPr lang="ru-RU" dirty="0"/>
          </a:p>
        </p:txBody>
      </p:sp>
      <p:pic>
        <p:nvPicPr>
          <p:cNvPr id="5122" name="Picture 2" descr="C:\Users\User\Desktop\детский сад\Фото\фото Тукай\DSC067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09" y="260648"/>
            <a:ext cx="269488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детский сад\Фото\фото Тукай\DSC067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340768"/>
            <a:ext cx="312534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детский сад\Фото\фото Тукай\DSC067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89" y="3212976"/>
            <a:ext cx="3775000" cy="331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User\Desktop\детский сад\Фото\фото Тукай\DSC067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077072"/>
            <a:ext cx="3557389" cy="2452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82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>9  мая</a:t>
            </a:r>
            <a:endParaRPr lang="ru-RU" dirty="0"/>
          </a:p>
        </p:txBody>
      </p:sp>
      <p:pic>
        <p:nvPicPr>
          <p:cNvPr id="4098" name="Picture 2" descr="D:\16 Фото День Победы\SAM_74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3924439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16 Фото День Победы\DSCN20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319144"/>
            <a:ext cx="3635896" cy="414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детский сад\Фото\9 мая солны\DSC0677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99413"/>
            <a:ext cx="4176464" cy="294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869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976" y="338328"/>
            <a:ext cx="8506496" cy="10744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Взаимодействие </a:t>
            </a:r>
            <a:br>
              <a:rPr lang="ru-RU" sz="2800" dirty="0" smtClean="0"/>
            </a:br>
            <a:r>
              <a:rPr lang="ru-RU" sz="2800" dirty="0" smtClean="0"/>
              <a:t>с МБДОУ «</a:t>
            </a:r>
            <a:r>
              <a:rPr lang="ru-RU" sz="2800" dirty="0" err="1" smtClean="0"/>
              <a:t>Затонская</a:t>
            </a:r>
            <a:r>
              <a:rPr lang="ru-RU" sz="2800" dirty="0" smtClean="0"/>
              <a:t> СОШ им. В.П. Муравьева», библиотекой, ДК им. </a:t>
            </a:r>
            <a:r>
              <a:rPr lang="ru-RU" sz="2800" dirty="0" err="1" smtClean="0"/>
              <a:t>Столярова</a:t>
            </a:r>
            <a:r>
              <a:rPr lang="ru-RU" sz="2800" dirty="0" smtClean="0"/>
              <a:t>» 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6146" name="Picture 2" descr="C:\Users\User\Desktop\посещение школы подг.гр\DSC068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76" y="1196752"/>
            <a:ext cx="286082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посещение школы подг.гр\DSC068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77" y="3770033"/>
            <a:ext cx="2673848" cy="232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посещение школы подг.гр\DSC068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96752"/>
            <a:ext cx="252028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разобрать фото\IMG-20170217-WA001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06"/>
          <a:stretch/>
        </p:blipFill>
        <p:spPr bwMode="auto">
          <a:xfrm>
            <a:off x="6300192" y="1182582"/>
            <a:ext cx="2520280" cy="2212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5730" y="3863736"/>
            <a:ext cx="2880320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D:\разобрать фото\IMG-20170207-WA00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980054"/>
            <a:ext cx="2520280" cy="2170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211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5661248"/>
            <a:ext cx="5400600" cy="853310"/>
          </a:xfrm>
        </p:spPr>
        <p:txBody>
          <a:bodyPr/>
          <a:lstStyle/>
          <a:p>
            <a:r>
              <a:rPr lang="ru-RU" dirty="0" smtClean="0"/>
              <a:t>Мы изучаем ПДД</a:t>
            </a:r>
            <a:endParaRPr lang="ru-RU" dirty="0"/>
          </a:p>
        </p:txBody>
      </p:sp>
      <p:pic>
        <p:nvPicPr>
          <p:cNvPr id="7170" name="Picture 2" descr="C:\Users\userpc\Desktop\детский сад\Фото\ПДД\DSC0839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56" y="1628800"/>
            <a:ext cx="3083824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pc\Desktop\детский сад\ПДД\DSC087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22949"/>
            <a:ext cx="3687701" cy="256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E:\Для ПДД\пдд Евсеева\100NIKON\DSCN2105.JPG"/>
          <p:cNvPicPr/>
          <p:nvPr/>
        </p:nvPicPr>
        <p:blipFill>
          <a:blip r:embed="rId4"/>
          <a:srcRect r="30929" b="58909"/>
          <a:stretch>
            <a:fillRect/>
          </a:stretch>
        </p:blipFill>
        <p:spPr bwMode="auto">
          <a:xfrm>
            <a:off x="899592" y="4437112"/>
            <a:ext cx="2952328" cy="2077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pc\Desktop\детский сад\ФОТО1\DSC0962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493" y="4160773"/>
            <a:ext cx="3456384" cy="2508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55777" y="83671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t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ИЗУЧАЕМ ПДД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049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dirty="0" smtClean="0"/>
              <a:t>КОНКУРС </a:t>
            </a:r>
            <a:br>
              <a:rPr lang="ru-RU" dirty="0" smtClean="0"/>
            </a:br>
            <a:r>
              <a:rPr lang="ru-RU" dirty="0" smtClean="0"/>
              <a:t>«ПОДЕЛКИ ОСЕНИ»</a:t>
            </a:r>
            <a:endParaRPr lang="ru-RU" dirty="0"/>
          </a:p>
        </p:txBody>
      </p:sp>
      <p:pic>
        <p:nvPicPr>
          <p:cNvPr id="2050" name="Picture 2" descr="C:\Users\User\Desktop\детский сад\Фото\фото поделки осени\DSC051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0109"/>
            <a:ext cx="2592288" cy="30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детский сад\Фото\фото поделки осени\DSC052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73016"/>
            <a:ext cx="4320480" cy="274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детский сад\Фото\фото поделки осени\DSC052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966355"/>
            <a:ext cx="4536504" cy="288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23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Наша работа направлена: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Планируемые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результаты освоения ООП ДО.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Целевые ориентиры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Специфика дошкольного детства (гибкость, пластичность развития ребенка, высокий разброс вариантов его развития, его непосредствен­ность и непроизвольность) не позволяет требовать от ребенка дошколь­ного возраста достижения конкретных образовательных результатов и обусловливает необходимость определения результатов освоения образо­вательной программы в виде целевых ориентиров.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Целевые ориентиры дошкольного образования, представленные в ФГОС ДО, следует рассматривать как социально-нормативные возраст­ные характеристики возможных достижений ребенка. Это ориентир для педагогов и родителей, обозначающий направленность воспитательной деятельности взрослых.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Целевые ориентиры образования в младенческом и раннем возрасте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использует специфические, культурно 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стремится проявлять самостоятельность в бытовом и игровом поведении;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владеет активной речью, включенной в общение; может обращаться с вопросами и просьбами, понимает речь взрослых; знает названия окружающих предметов и игрушек;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стремится к общению со взрослыми и активно подражает им в движениях и действиях; появляются игры, в которых ребенок воспроизводит действия взрослого;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проявляет интерес к сверстникам; наблюдает за их действиями и подражает им;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проявляет интерес к стихам, песням и сказкам, рассматриванию картинки, стремится двигаться под музыку; эмоционально откликается на различные произведения культуры и искусства;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у ребенка развита крупная моторика, он стремится осваивать различные виды движения (бег, лазанье, перешагивание и пр.).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90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365104"/>
            <a:ext cx="4392488" cy="1143000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 smtClean="0"/>
              <a:t>Наши родители</a:t>
            </a:r>
            <a:endParaRPr lang="ru-RU" sz="4000" dirty="0"/>
          </a:p>
        </p:txBody>
      </p:sp>
      <p:pic>
        <p:nvPicPr>
          <p:cNvPr id="1026" name="Picture 2" descr="C:\Users\Найля\Desktop\RkefZk5Kk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46240"/>
            <a:ext cx="3843337" cy="288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Найля\Desktop\P10400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87153"/>
            <a:ext cx="2952328" cy="261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\Desktop\детский сад\Фото\День матери\2мл. группа\P10401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333364"/>
            <a:ext cx="3168352" cy="251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детский сад\Фото\Фото 23 февраля 2015\SAM_68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33364"/>
            <a:ext cx="302433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0010" y="188640"/>
            <a:ext cx="805996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заимодействия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педагогического </a:t>
            </a:r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коллектива</a:t>
            </a:r>
          </a:p>
          <a:p>
            <a:pPr algn="ctr"/>
            <a:r>
              <a:rPr lang="ru-RU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семьями воспитанников</a:t>
            </a:r>
            <a:endParaRPr lang="ru-RU" sz="3200" cap="none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59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МЫ ГУЛЯЕМ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Фото\детский сад\DSC056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484784"/>
            <a:ext cx="363242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Desktop\Фото\детский сад\DSC056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784721"/>
            <a:ext cx="3269357" cy="2206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Desktop\Фото\разное\DSC053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2" y="3573016"/>
            <a:ext cx="3429245" cy="263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0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НАШ  УЧАСТОК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\Desktop\детский сад\Фото\огород\DSC067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3240360" cy="2698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детский сад\Фото\огород\DSC0679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25151"/>
            <a:ext cx="4638176" cy="3460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48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Фото\Детский сад Осенний бал\Детский сад Осенний бал 0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7809"/>
            <a:ext cx="299820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User\Desktop\Фото\23 февраля\DSC058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31517">
            <a:off x="2666600" y="3473939"/>
            <a:ext cx="3256700" cy="2403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C:\Users\User\Desktop\Фото\конкурс д.м. и снегурка д.с\P1040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5564">
            <a:off x="4981845" y="1206208"/>
            <a:ext cx="2984848" cy="2433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User\Desktop\Фото\Фото Масленица 2015\SAM_683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701" y="4021922"/>
            <a:ext cx="3486120" cy="2480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Воспитатель – творческая натура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225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80920" cy="285293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Воспитатели 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работают над тем, чтобы  дети были </a:t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Инициативными</a:t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Самостоятельными</a:t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Уверенными в себе</a:t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развитым в</a:t>
            </a: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оображением</a:t>
            </a: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Физически развитыми</a:t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7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Умеющими </a:t>
            </a: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применять волевые усилия</a:t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* Любознательными</a:t>
            </a:r>
            <a:b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при этом учитывают </a:t>
            </a:r>
            <a:r>
              <a:rPr lang="ru-RU" sz="27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интересы ребенка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 и есть результат освоения </a:t>
            </a:r>
            <a:r>
              <a:rPr lang="ru-RU" sz="2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программы!</a:t>
            </a:r>
            <a: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706" y="4260126"/>
            <a:ext cx="3192355" cy="23942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детский сад\Фото\средняя группа\Детский сад 1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196752"/>
            <a:ext cx="295232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детский сад\Фото\конкурс тат.яз 2014г\конкурс Лебедева Ст.Гр\DSC05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00916"/>
            <a:ext cx="3197349" cy="2351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762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Программа составлена с опорой на: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443841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Примерную основную общеобразовательную программу дошкольного образования «От рождения до школы», под редакцией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Н.Е.Веракса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М.: МОЗАИКА-СИНТЕЗ,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2015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г.;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УМК по обучению детей двум государственным языкам;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Регионал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ь</a:t>
            </a:r>
            <a:r>
              <a:rPr lang="tt-RU" sz="2400" dirty="0">
                <a:latin typeface="Times New Roman" pitchFamily="18" charset="0"/>
                <a:cs typeface="Times New Roman" pitchFamily="18" charset="0"/>
              </a:rPr>
              <a:t>ная образовательная программа  “Радость познания” Р.К.Шаехова, 2013г.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«Обучение детей дошкольного возраста правилам безопасного поведения на дорогах», авт.-сост.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Р.Ш.Ахмадиева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Е.Е.Воронина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Р.Н.Минниханов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Казань, изд. «НЦ БЖД», 2008 г.; </a:t>
            </a:r>
          </a:p>
        </p:txBody>
      </p:sp>
    </p:spTree>
    <p:extLst>
      <p:ext uri="{BB962C8B-B14F-4D97-AF65-F5344CB8AC3E}">
        <p14:creationId xmlns:p14="http://schemas.microsoft.com/office/powerpoint/2010/main" val="189493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1575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</a:rPr>
              <a:t>Спасибо за </a:t>
            </a: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  <a:t>внимание! </a:t>
            </a:r>
            <a:br>
              <a:rPr lang="ru-RU" dirty="0">
                <a:solidFill>
                  <a:schemeClr val="bg1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7173" name="Picture 5" descr="C:\Users\воспитатель\Desktop\евстроповллар\дети\Фото0166.jpg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888432" cy="2728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User\Desktop\детский сад\Фото\День матери\Старшая группа\P104012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1" t="29060" r="24251" b="29711"/>
          <a:stretch/>
        </p:blipFill>
        <p:spPr bwMode="auto">
          <a:xfrm>
            <a:off x="2646931" y="3548786"/>
            <a:ext cx="3672408" cy="328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детский сад\Фото\разное\DSC057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356" y="1124744"/>
            <a:ext cx="3846089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43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692696"/>
            <a:ext cx="90364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Обладает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03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етский сад\Фото\конкурс тат.яз 2014г\1я мл.гр.конкурс, Симанова\DSC057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722810"/>
            <a:ext cx="3456384" cy="236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User\Desktop\детский сад\Фото\конкурс тат.яз 2014г\конкурс Лебедева Ст.Гр\DSC057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02828"/>
            <a:ext cx="3486967" cy="218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404664"/>
            <a:ext cx="792088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Основная общеобразовательная программа - образовательная программа дошкольного образования Муниципального бюджетного дошкольного образовательного учреждения «Детский сад «Родничок»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Куйбышевский Затон» Камско-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Устьинского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(далее Программа) определяет содержание и организацию образовательной деятельности в ДОУ, направлена на развитие личности детей в возрасте от 1 до 7 лет в различных видах общения и деятельности с учетом их возрастных, индивидуальных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психологических  и физиологических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особенностей</a:t>
            </a:r>
            <a:r>
              <a:rPr lang="ru-RU" sz="4000" dirty="0"/>
              <a:t>.</a:t>
            </a:r>
          </a:p>
          <a:p>
            <a:pPr algn="ctr"/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5085184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Программа обеспечивает воспитание, обучение и развитие, присмотр, уход и оздоровление детей в возрасте от 2 до 8 лет с учетом их возрастных и индивидуальных особенностей, а также развитие личности, мотивации и способностей детей в различных видах деятельности и охватывает следующие образовательные области: </a:t>
            </a:r>
          </a:p>
        </p:txBody>
      </p:sp>
    </p:spTree>
    <p:extLst>
      <p:ext uri="{BB962C8B-B14F-4D97-AF65-F5344CB8AC3E}">
        <p14:creationId xmlns:p14="http://schemas.microsoft.com/office/powerpoint/2010/main" val="214170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етский сад\Фото\конкурс тат.яз 2014г\конкурс ст гр, Евсеева\DSC057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57" y="2852936"/>
            <a:ext cx="324036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32444" y="332656"/>
            <a:ext cx="88533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СоЦИАЛЬНО</a:t>
            </a:r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- КОММУНИКАТИВНОЕ РАЗВИТИЕ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" name="Picture 3" descr="C:\Users\User\Desktop\детский сад\Фото\конкурс тат.яз 2014г\2 мл гр. Ибрагимова\DSC056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365731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88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етский сад\Фото\конкурс тат.яз 2014г\конкурс 1 мл. гр. Прохорова\DSC06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30486"/>
            <a:ext cx="4392488" cy="295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детский сад\Фото\конкурс тат.яз 2014г\конкурс 1 мл. гр. Прохорова\DSC061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421485" cy="324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70697" y="404664"/>
            <a:ext cx="637866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Познавательное развитие</a:t>
            </a:r>
            <a:endParaRPr lang="ru-RU" sz="3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8335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етский сад\Фото\конкурс тат.яз 2014г\конкурс ср. гр. Глонина\DSC058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97" y="1628800"/>
            <a:ext cx="3528392" cy="259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детский сад\Фото\конкурс тат.яз 2014г\конкурс ср. гр. Глонина\DSC05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068960"/>
            <a:ext cx="3991024" cy="327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407607"/>
            <a:ext cx="669674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РЕЧЕВОЕ    РАЗВИТИЕ</a:t>
            </a:r>
            <a:endParaRPr lang="ru-RU" sz="4400" b="1" cap="none" spc="0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414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етский сад\Фото\средняя группа\Детский сад 1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49" y="1268761"/>
            <a:ext cx="375389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14049" y="404664"/>
            <a:ext cx="85159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905"/>
                <a:solidFill>
                  <a:schemeClr val="tx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ХУДОЖЕСТВЕННО-ЭСТЕТИЧЕСКОЕ  РАЗВИТИЕ</a:t>
            </a:r>
            <a:endParaRPr lang="ru-RU" sz="3200" b="1" cap="none" spc="0" dirty="0">
              <a:ln w="1905"/>
              <a:solidFill>
                <a:schemeClr val="tx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 descr="C:\Users\User\Desktop\детский сад\Фото\День матери\Старшая группа\P10401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9" y="1628800"/>
            <a:ext cx="406794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детский сад\Фото\конкурс тат.яз 2014г\конкурс подг.гр. Наумова\DSC0577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789040"/>
            <a:ext cx="4176464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849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453</TotalTime>
  <Words>789</Words>
  <Application>Microsoft Office PowerPoint</Application>
  <PresentationFormat>Экран (4:3)</PresentationFormat>
  <Paragraphs>104</Paragraphs>
  <Slides>36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Волна</vt:lpstr>
      <vt:lpstr>1_Волна</vt:lpstr>
      <vt:lpstr>МБДОУ  «ДЕТСКИЙ САД «РОДНИЧОК» П.Г.Т. КУЙБЫШЕВСКИЙ ЗАТОН»  КАМСКО -  УСТЬИНСКОГО РАЙОН  РЕСПУБЛИКИ ТАТАРСТАН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Музыкальные занятия</vt:lpstr>
      <vt:lpstr>В здоровом теле –здоровый дух</vt:lpstr>
      <vt:lpstr>Акция «Мы готовы к ГТО»</vt:lpstr>
      <vt:lpstr>Подготови Подготовительная и старшая группа попробовали свои силы в сдаче норматива ГТО,  родители поддержали Подготовительная и старшая группа попробовали свои силы в  Подготовительная и старшая группа попробовали свои силы  в сдаче  норматива ГТО,  родители поддержали!!</vt:lpstr>
      <vt:lpstr>Презентация PowerPoint</vt:lpstr>
      <vt:lpstr>День матери</vt:lpstr>
      <vt:lpstr>ОСЕННИЙ БАЛ</vt:lpstr>
      <vt:lpstr> Педагоги творят не только с детьми</vt:lpstr>
      <vt:lpstr>ПРАЗДНИК ДЛЯ ПАП</vt:lpstr>
      <vt:lpstr>ПРАЗДНИК ДЛЯ МАМ</vt:lpstr>
      <vt:lpstr>МАСЛЕНИЦА</vt:lpstr>
      <vt:lpstr>СПЕКТАКЛЬ  «ВЕСЕННЕЕ НАСТРОЕНИЕ»</vt:lpstr>
      <vt:lpstr>Регионально-национальный компонент</vt:lpstr>
      <vt:lpstr>Изучаем татарский язык</vt:lpstr>
      <vt:lpstr>Нвруз</vt:lpstr>
      <vt:lpstr>Г. ТУКАЙ </vt:lpstr>
      <vt:lpstr>9  мая</vt:lpstr>
      <vt:lpstr>Взаимодействие  с МБДОУ «Затонская СОШ им. В.П. Муравьева», библиотекой, ДК им. Столярова»  </vt:lpstr>
      <vt:lpstr>Мы изучаем ПДД</vt:lpstr>
      <vt:lpstr>КОНКУРС  «ПОДЕЛКИ ОСЕНИ»</vt:lpstr>
      <vt:lpstr>Наши родители</vt:lpstr>
      <vt:lpstr>МЫ ГУЛЯЕМ</vt:lpstr>
      <vt:lpstr>НАШ  УЧАСТОК</vt:lpstr>
      <vt:lpstr>Воспитатель – творческая натура</vt:lpstr>
      <vt:lpstr>     Воспитатели работают над тем, чтобы  дети были  * Инициативными * Самостоятельными * Уверенными в себе * С развитым воображением * Физически развитыми * Умеющими применять волевые усилия * Любознательными И при этом учитывают интересы ребенка Это и есть результат освоения программы!    </vt:lpstr>
      <vt:lpstr>Программа составлена с опорой на:</vt:lpstr>
      <vt:lpstr>Спасибо за внимание! 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userpc</cp:lastModifiedBy>
  <cp:revision>53</cp:revision>
  <dcterms:created xsi:type="dcterms:W3CDTF">2015-05-05T08:15:30Z</dcterms:created>
  <dcterms:modified xsi:type="dcterms:W3CDTF">2019-06-24T18:28:51Z</dcterms:modified>
</cp:coreProperties>
</file>